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67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76" d="100"/>
          <a:sy n="76" d="100"/>
        </p:scale>
        <p:origin x="-1206" y="204"/>
      </p:cViewPr>
      <p:guideLst>
        <p:guide orient="horz" pos="2867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A25B-76C7-5C4E-8158-7E387FB47B3D}" type="datetimeFigureOut">
              <a:rPr lang="sv-SE" smtClean="0"/>
              <a:t>2017-09-24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43C1-8CAC-DB48-8CD4-CCEDBAB648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17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A25B-76C7-5C4E-8158-7E387FB47B3D}" type="datetimeFigureOut">
              <a:rPr lang="sv-SE" smtClean="0"/>
              <a:t>2017-09-24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43C1-8CAC-DB48-8CD4-CCEDBAB648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763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A25B-76C7-5C4E-8158-7E387FB47B3D}" type="datetimeFigureOut">
              <a:rPr lang="sv-SE" smtClean="0"/>
              <a:t>2017-09-24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43C1-8CAC-DB48-8CD4-CCEDBAB648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534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A25B-76C7-5C4E-8158-7E387FB47B3D}" type="datetimeFigureOut">
              <a:rPr lang="sv-SE" smtClean="0"/>
              <a:t>2017-09-24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43C1-8CAC-DB48-8CD4-CCEDBAB648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861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A25B-76C7-5C4E-8158-7E387FB47B3D}" type="datetimeFigureOut">
              <a:rPr lang="sv-SE" smtClean="0"/>
              <a:t>2017-09-24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43C1-8CAC-DB48-8CD4-CCEDBAB648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649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A25B-76C7-5C4E-8158-7E387FB47B3D}" type="datetimeFigureOut">
              <a:rPr lang="sv-SE" smtClean="0"/>
              <a:t>2017-09-24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43C1-8CAC-DB48-8CD4-CCEDBAB648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235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A25B-76C7-5C4E-8158-7E387FB47B3D}" type="datetimeFigureOut">
              <a:rPr lang="sv-SE" smtClean="0"/>
              <a:t>2017-09-24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43C1-8CAC-DB48-8CD4-CCEDBAB648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464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A25B-76C7-5C4E-8158-7E387FB47B3D}" type="datetimeFigureOut">
              <a:rPr lang="sv-SE" smtClean="0"/>
              <a:t>2017-09-24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43C1-8CAC-DB48-8CD4-CCEDBAB648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429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A25B-76C7-5C4E-8158-7E387FB47B3D}" type="datetimeFigureOut">
              <a:rPr lang="sv-SE" smtClean="0"/>
              <a:t>2017-09-24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43C1-8CAC-DB48-8CD4-CCEDBAB648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523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A25B-76C7-5C4E-8158-7E387FB47B3D}" type="datetimeFigureOut">
              <a:rPr lang="sv-SE" smtClean="0"/>
              <a:t>2017-09-24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43C1-8CAC-DB48-8CD4-CCEDBAB648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996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A25B-76C7-5C4E-8158-7E387FB47B3D}" type="datetimeFigureOut">
              <a:rPr lang="sv-SE" smtClean="0"/>
              <a:t>2017-09-24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F43C1-8CAC-DB48-8CD4-CCEDBAB648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103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5A25B-76C7-5C4E-8158-7E387FB47B3D}" type="datetimeFigureOut">
              <a:rPr lang="sv-SE" smtClean="0"/>
              <a:t>2017-09-24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F43C1-8CAC-DB48-8CD4-CCEDBAB648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88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4498931" y="3914381"/>
            <a:ext cx="4497838" cy="268348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4498931" y="1484332"/>
            <a:ext cx="4497838" cy="232357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50104" y="3308959"/>
            <a:ext cx="4296427" cy="337994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50104" y="1484333"/>
            <a:ext cx="4296427" cy="173485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2800" dirty="0"/>
              <a:t>L-ABC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7163" y="116610"/>
            <a:ext cx="909606" cy="909606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187887" y="1545888"/>
            <a:ext cx="42463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 smtClean="0"/>
              <a:t>L </a:t>
            </a:r>
            <a:r>
              <a:rPr lang="sv-SE" sz="1400" b="1" dirty="0"/>
              <a:t>= Läge</a:t>
            </a:r>
            <a:endParaRPr lang="sv-SE" sz="1400" dirty="0"/>
          </a:p>
          <a:p>
            <a:r>
              <a:rPr lang="sv-SE" sz="1400" dirty="0"/>
              <a:t>1. Se över olycksplatsen innan Du springer fram till den skadade. </a:t>
            </a:r>
            <a:r>
              <a:rPr lang="sv-SE" sz="1400" dirty="0" smtClean="0"/>
              <a:t>Det </a:t>
            </a:r>
            <a:r>
              <a:rPr lang="sv-SE" sz="1400" dirty="0"/>
              <a:t>kan finnas risker för både Dig och den </a:t>
            </a:r>
            <a:r>
              <a:rPr lang="sv-SE" sz="1400" dirty="0" smtClean="0"/>
              <a:t>skadade till </a:t>
            </a:r>
            <a:r>
              <a:rPr lang="sv-SE" sz="1400" dirty="0"/>
              <a:t>exempel lös, orolig häst </a:t>
            </a:r>
            <a:r>
              <a:rPr lang="sv-SE" sz="1400" dirty="0" smtClean="0"/>
              <a:t>vid </a:t>
            </a:r>
            <a:r>
              <a:rPr lang="sv-SE" sz="1400" dirty="0"/>
              <a:t>väg – varna </a:t>
            </a:r>
            <a:r>
              <a:rPr lang="sv-SE" sz="1400" dirty="0" smtClean="0"/>
              <a:t>trafiken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4581445" y="3787491"/>
            <a:ext cx="45625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400" dirty="0"/>
          </a:p>
          <a:p>
            <a:r>
              <a:rPr lang="sv-SE" sz="1400" b="1" dirty="0"/>
              <a:t>C = Cirkulationssvikt, chock</a:t>
            </a:r>
            <a:endParaRPr lang="sv-SE" sz="1400" dirty="0"/>
          </a:p>
          <a:p>
            <a:r>
              <a:rPr lang="sv-SE" sz="1400" dirty="0"/>
              <a:t>1. Cirkulationssvikt kan uppstå vid stor inre och yttre blödning. </a:t>
            </a:r>
            <a:r>
              <a:rPr lang="sv-SE" sz="1400" dirty="0" smtClean="0"/>
              <a:t>Symtom: matthet </a:t>
            </a:r>
            <a:r>
              <a:rPr lang="sv-SE" sz="1400" dirty="0"/>
              <a:t>och </a:t>
            </a:r>
            <a:r>
              <a:rPr lang="sv-SE" sz="1400" dirty="0" smtClean="0"/>
              <a:t>slöhet blek </a:t>
            </a:r>
            <a:r>
              <a:rPr lang="sv-SE" sz="1400" dirty="0"/>
              <a:t>hud, blåa </a:t>
            </a:r>
            <a:r>
              <a:rPr lang="sv-SE" sz="1400" dirty="0" smtClean="0"/>
              <a:t/>
            </a:r>
            <a:br>
              <a:rPr lang="sv-SE" sz="1400" dirty="0" smtClean="0"/>
            </a:br>
            <a:r>
              <a:rPr lang="sv-SE" sz="1400" dirty="0" smtClean="0"/>
              <a:t>läppar</a:t>
            </a:r>
            <a:r>
              <a:rPr lang="sv-SE" sz="1400" dirty="0"/>
              <a:t>, </a:t>
            </a:r>
            <a:r>
              <a:rPr lang="sv-SE" sz="1400" dirty="0" smtClean="0"/>
              <a:t>kallsvettig snabb </a:t>
            </a:r>
            <a:r>
              <a:rPr lang="sv-SE" sz="1400" dirty="0"/>
              <a:t>och flämtande andning, snabb </a:t>
            </a:r>
            <a:r>
              <a:rPr lang="sv-SE" sz="1400" dirty="0" smtClean="0"/>
              <a:t/>
            </a:r>
            <a:br>
              <a:rPr lang="sv-SE" sz="1400" dirty="0" smtClean="0"/>
            </a:br>
            <a:r>
              <a:rPr lang="sv-SE" sz="1400" dirty="0" smtClean="0"/>
              <a:t>och </a:t>
            </a:r>
            <a:r>
              <a:rPr lang="sv-SE" sz="1400" dirty="0"/>
              <a:t>svag puls </a:t>
            </a:r>
            <a:endParaRPr lang="sv-SE" sz="1400" dirty="0"/>
          </a:p>
        </p:txBody>
      </p:sp>
      <p:sp>
        <p:nvSpPr>
          <p:cNvPr id="6" name="textruta 5"/>
          <p:cNvSpPr txBox="1"/>
          <p:nvPr/>
        </p:nvSpPr>
        <p:spPr>
          <a:xfrm>
            <a:off x="187888" y="3133594"/>
            <a:ext cx="42463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400" dirty="0"/>
          </a:p>
          <a:p>
            <a:r>
              <a:rPr lang="sv-SE" sz="1400" b="1" dirty="0"/>
              <a:t>A = Andning</a:t>
            </a:r>
            <a:endParaRPr lang="sv-SE" sz="1400" dirty="0"/>
          </a:p>
          <a:p>
            <a:r>
              <a:rPr lang="sv-SE" sz="1400" dirty="0"/>
              <a:t>1. Kontrollera om den skadade andas. SE – LYSSNA – KÄNN</a:t>
            </a:r>
          </a:p>
          <a:p>
            <a:r>
              <a:rPr lang="sv-SE" sz="1400" dirty="0"/>
              <a:t>2. Om den skadade inte andas skapa fri luftväg genom att </a:t>
            </a:r>
            <a:r>
              <a:rPr lang="sv-SE" sz="1400" dirty="0" smtClean="0"/>
              <a:t>böja </a:t>
            </a:r>
            <a:r>
              <a:rPr lang="sv-SE" sz="1400" dirty="0"/>
              <a:t>huvudet försiktigt bakåt </a:t>
            </a:r>
            <a:r>
              <a:rPr lang="sv-SE" sz="1400" dirty="0" smtClean="0"/>
              <a:t>sätta </a:t>
            </a:r>
            <a:r>
              <a:rPr lang="sv-SE" sz="1400" dirty="0"/>
              <a:t>två fingrar under hakan och lyfta upp underkäken </a:t>
            </a:r>
            <a:r>
              <a:rPr lang="sv-SE" sz="1400" dirty="0" smtClean="0"/>
              <a:t>kontrollera </a:t>
            </a:r>
            <a:r>
              <a:rPr lang="sv-SE" sz="1400" dirty="0"/>
              <a:t>igen SE – LYSSNA – KÄNN</a:t>
            </a:r>
          </a:p>
          <a:p>
            <a:r>
              <a:rPr lang="sv-SE" sz="1400" dirty="0"/>
              <a:t>3. Om den skadade ändå inte andas, gör mun-till-mun-andning genom att </a:t>
            </a:r>
            <a:r>
              <a:rPr lang="sv-SE" sz="1400" dirty="0" smtClean="0"/>
              <a:t>hålla </a:t>
            </a:r>
            <a:r>
              <a:rPr lang="sv-SE" sz="1400" dirty="0"/>
              <a:t>kvar fri </a:t>
            </a:r>
            <a:r>
              <a:rPr lang="sv-SE" sz="1400" dirty="0" smtClean="0"/>
              <a:t>luftväg knip </a:t>
            </a:r>
            <a:r>
              <a:rPr lang="sv-SE" sz="1400" dirty="0"/>
              <a:t>åt näsan, gapa stort och blåsa in genom munnen </a:t>
            </a:r>
            <a:r>
              <a:rPr lang="sv-SE" sz="1400" dirty="0" smtClean="0"/>
              <a:t>kontrollera </a:t>
            </a:r>
            <a:r>
              <a:rPr lang="sv-SE" sz="1400" dirty="0"/>
              <a:t>att bröstkorgen höjer sig </a:t>
            </a:r>
            <a:r>
              <a:rPr lang="sv-SE" sz="1400" dirty="0" smtClean="0"/>
              <a:t>gör </a:t>
            </a:r>
            <a:r>
              <a:rPr lang="sv-SE" sz="1400" dirty="0"/>
              <a:t>10 inblåsningar – LARMA 112 – fortsätt med inblåsningarna</a:t>
            </a:r>
          </a:p>
          <a:p>
            <a:r>
              <a:rPr lang="sv-SE" sz="1400" dirty="0"/>
              <a:t>4. Medvetslös person som andas skall ligga i framstupa sidoläge</a:t>
            </a:r>
          </a:p>
          <a:p>
            <a:r>
              <a:rPr lang="sv-SE" sz="1400" dirty="0"/>
              <a:t>5. Fortsätt övervaka den </a:t>
            </a:r>
            <a:r>
              <a:rPr lang="sv-SE" sz="1400" dirty="0" smtClean="0"/>
              <a:t>skadade</a:t>
            </a:r>
            <a:endParaRPr lang="sv-SE" sz="1400" dirty="0"/>
          </a:p>
        </p:txBody>
      </p:sp>
      <p:sp>
        <p:nvSpPr>
          <p:cNvPr id="7" name="textruta 6"/>
          <p:cNvSpPr txBox="1"/>
          <p:nvPr/>
        </p:nvSpPr>
        <p:spPr>
          <a:xfrm>
            <a:off x="4586614" y="1484333"/>
            <a:ext cx="456255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 smtClean="0"/>
              <a:t>B </a:t>
            </a:r>
            <a:r>
              <a:rPr lang="sv-SE" sz="1400" b="1" dirty="0"/>
              <a:t>= Blödning</a:t>
            </a:r>
            <a:endParaRPr lang="sv-SE" sz="1400" dirty="0"/>
          </a:p>
          <a:p>
            <a:r>
              <a:rPr lang="sv-SE" sz="1400" dirty="0"/>
              <a:t>1. Kraftig blödning behöver stoppas snabbt.</a:t>
            </a:r>
          </a:p>
          <a:p>
            <a:r>
              <a:rPr lang="sv-SE" sz="1400" dirty="0"/>
              <a:t>tryck ihop sårkanterna med tummarna och pressa kraftigt </a:t>
            </a:r>
          </a:p>
          <a:p>
            <a:r>
              <a:rPr lang="sv-SE" sz="1400" dirty="0"/>
              <a:t>lägg den skadade ner, men bibehåll fingertrycket hela tiden </a:t>
            </a:r>
          </a:p>
          <a:p>
            <a:r>
              <a:rPr lang="sv-SE" sz="1400" dirty="0"/>
              <a:t>förebygg cirkulationssvikt – skadechock genom att lägga benet </a:t>
            </a:r>
            <a:r>
              <a:rPr lang="sv-SE" sz="1400" dirty="0" smtClean="0"/>
              <a:t>högt släpp </a:t>
            </a:r>
            <a:r>
              <a:rPr lang="sv-SE" sz="1400" dirty="0"/>
              <a:t>inte trycket – be någon annan larma </a:t>
            </a:r>
          </a:p>
          <a:p>
            <a:r>
              <a:rPr lang="sv-SE" sz="1400" dirty="0"/>
              <a:t>2. Måttlig blödning stoppas genom att</a:t>
            </a:r>
          </a:p>
          <a:p>
            <a:r>
              <a:rPr lang="sv-SE" sz="1400" dirty="0"/>
              <a:t>lägga den skadade ner – hålla den skadade kroppsdelen </a:t>
            </a:r>
            <a:r>
              <a:rPr lang="sv-SE" sz="1400" dirty="0" smtClean="0"/>
              <a:t>högt lägga </a:t>
            </a:r>
            <a:r>
              <a:rPr lang="sv-SE" sz="1400" dirty="0"/>
              <a:t>ett förband och eventuellt ett tryckförband </a:t>
            </a:r>
            <a:endParaRPr lang="sv-SE" sz="1400" dirty="0" smtClean="0"/>
          </a:p>
        </p:txBody>
      </p:sp>
    </p:spTree>
    <p:extLst>
      <p:ext uri="{BB962C8B-B14F-4D97-AF65-F5344CB8AC3E}">
        <p14:creationId xmlns:p14="http://schemas.microsoft.com/office/powerpoint/2010/main" val="1811841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242</Words>
  <Application>Microsoft Office PowerPoint</Application>
  <PresentationFormat>Bildspel på skärmen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L-ABC</vt:lpstr>
    </vt:vector>
  </TitlesOfParts>
  <Company>Valuepoint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Krisplan</dc:title>
  <dc:creator>Anders Sancho</dc:creator>
  <cp:lastModifiedBy>Caroline Frumerie</cp:lastModifiedBy>
  <cp:revision>32</cp:revision>
  <dcterms:created xsi:type="dcterms:W3CDTF">2015-10-15T19:04:02Z</dcterms:created>
  <dcterms:modified xsi:type="dcterms:W3CDTF">2017-09-24T17:38:52Z</dcterms:modified>
</cp:coreProperties>
</file>